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61" r:id="rId11"/>
    <p:sldId id="279" r:id="rId12"/>
    <p:sldId id="280" r:id="rId13"/>
    <p:sldId id="281" r:id="rId14"/>
    <p:sldId id="277" r:id="rId15"/>
    <p:sldId id="262" r:id="rId16"/>
    <p:sldId id="263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C2A7F-D992-D2F5-5F03-38FEB2FBBCF0}" v="331" dt="2023-02-11T01:03:02.213"/>
    <p1510:client id="{0A2B5CAF-7AB0-469D-ADA2-C098BB270B79}" v="875" dt="2023-02-11T01:48:28.708"/>
    <p1510:client id="{4ABD1D42-F774-ECDF-2977-F8BE30F39E56}" v="28" dt="2023-02-11T01:16:28.636"/>
    <p1510:client id="{BD733F59-71F7-4607-8117-AF70956ECC37}" v="379" vWet="381" dt="2023-02-11T01:42:42.385"/>
    <p1510:client id="{C526FFE7-4EDA-4AAD-911A-B4D938C2979B}" v="1406" dt="2023-02-11T01:52:13.201"/>
    <p1510:client id="{EA82C267-D6C8-0DB0-C9B2-8D7FB33A8684}" v="56" dt="2023-02-11T01:18:05.297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5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jpe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/>
              <a:t>Spin Quick:</a:t>
            </a:r>
            <a:br>
              <a:rPr lang="en-US"/>
            </a:br>
            <a:r>
              <a:rPr lang="en-US" sz="2000"/>
              <a:t>Quick-release Fasteners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/>
              <a:t>Michael Mazzella, Jasmine Mogadam,           Maxwell Mogadam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US"/>
              <a:t>Product Benefits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January 10, 2023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6DBB2A3-A493-15CE-0A44-6473600B01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5110562"/>
                  </p:ext>
                </p:extLst>
              </p:nvPr>
            </p:nvGraphicFramePr>
            <p:xfrm>
              <a:off x="127070" y="2663764"/>
              <a:ext cx="2970574" cy="32562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70574" cy="3256205"/>
                    </a:xfrm>
                    <a:prstGeom prst="rect">
                      <a:avLst/>
                    </a:prstGeom>
                  </am3d:spPr>
                  <am3d:camera>
                    <am3d:pos x="0" y="0" z="55717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2934" d="1000000"/>
                    <am3d:preTrans dx="-4362757" dy="-71068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624430" ay="3892323" az="-347400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27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6DBB2A3-A493-15CE-0A44-6473600B01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70" y="2663764"/>
                <a:ext cx="2970574" cy="325620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CACDDFA-634B-0FEB-EB3E-37981956E5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57693" y="2663764"/>
            <a:ext cx="6276482" cy="3530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EC9A2-37D4-DFEA-4905-593063C3DD6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244286">
            <a:off x="7923991" y="789807"/>
            <a:ext cx="2556368" cy="26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06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noProof="0"/>
              <a:t>Luxury Models</a:t>
            </a:r>
            <a:br>
              <a:rPr lang="en-US"/>
            </a:b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4F174361-981D-49E5-B0D5-8F14C3C47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May 21, 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C10FC-09EE-EBF2-36C6-9CEA5580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1" y="4129405"/>
            <a:ext cx="4290900" cy="2275685"/>
          </a:xfrm>
          <a:prstGeom prst="rect">
            <a:avLst/>
          </a:prstGeom>
        </p:spPr>
      </p:pic>
      <p:pic>
        <p:nvPicPr>
          <p:cNvPr id="7" name="Picture 6" descr="A picture containing metalware, key&#10;&#10;Description automatically generated">
            <a:extLst>
              <a:ext uri="{FF2B5EF4-FFF2-40B4-BE49-F238E27FC236}">
                <a16:creationId xmlns:a16="http://schemas.microsoft.com/office/drawing/2014/main" id="{F730A62C-7A93-717C-A843-AB6DB4D8E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96" y="1558940"/>
            <a:ext cx="4290901" cy="24136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5B9B498-9506-1010-BF01-F9C4E0F29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584" y="1455835"/>
            <a:ext cx="4405002" cy="2477813"/>
          </a:xfrm>
          <a:prstGeom prst="rect">
            <a:avLst/>
          </a:prstGeom>
        </p:spPr>
      </p:pic>
      <p:pic>
        <p:nvPicPr>
          <p:cNvPr id="45" name="Picture 44" descr="A close-up of an object">
            <a:extLst>
              <a:ext uri="{FF2B5EF4-FFF2-40B4-BE49-F238E27FC236}">
                <a16:creationId xmlns:a16="http://schemas.microsoft.com/office/drawing/2014/main" id="{22074D9F-A0F6-3383-1105-1648C399A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166" y="3927277"/>
            <a:ext cx="4318584" cy="242920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3B47BEC-B3A0-6BCA-83B1-E8915E920B4A}"/>
              </a:ext>
            </a:extLst>
          </p:cNvPr>
          <p:cNvSpPr txBox="1"/>
          <p:nvPr/>
        </p:nvSpPr>
        <p:spPr>
          <a:xfrm>
            <a:off x="1533918" y="1322722"/>
            <a:ext cx="22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Solid Gold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20514B-0210-D3C1-1EF6-7D4C20470074}"/>
              </a:ext>
            </a:extLst>
          </p:cNvPr>
          <p:cNvSpPr txBox="1"/>
          <p:nvPr/>
        </p:nvSpPr>
        <p:spPr>
          <a:xfrm>
            <a:off x="5262148" y="1232245"/>
            <a:ext cx="22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Handcrafted Wood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CCF438-3EDC-9105-FD35-8AD2625B34F4}"/>
              </a:ext>
            </a:extLst>
          </p:cNvPr>
          <p:cNvSpPr txBox="1"/>
          <p:nvPr/>
        </p:nvSpPr>
        <p:spPr>
          <a:xfrm>
            <a:off x="1145928" y="3875576"/>
            <a:ext cx="22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Carbon Fiber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46CCF5-DFA5-9B1D-B9B4-F7628BB56138}"/>
              </a:ext>
            </a:extLst>
          </p:cNvPr>
          <p:cNvSpPr txBox="1"/>
          <p:nvPr/>
        </p:nvSpPr>
        <p:spPr>
          <a:xfrm>
            <a:off x="5006681" y="3787906"/>
            <a:ext cx="22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Galvanized Steel</a:t>
            </a:r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</a:t>
            </a:r>
            <a:br>
              <a:rPr lang="en-US" dirty="0"/>
            </a:br>
            <a:r>
              <a:rPr lang="en-US" dirty="0"/>
              <a:t>Stickers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US" dirty="0"/>
              <a:t>Prevention Stickers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January 10, 2023</a:t>
            </a:r>
          </a:p>
        </p:txBody>
      </p:sp>
      <p:pic>
        <p:nvPicPr>
          <p:cNvPr id="1026" name="Picture 2" descr="Filling Those Unwanted Holes! | Minwax Blog">
            <a:extLst>
              <a:ext uri="{FF2B5EF4-FFF2-40B4-BE49-F238E27FC236}">
                <a16:creationId xmlns:a16="http://schemas.microsoft.com/office/drawing/2014/main" id="{53381A81-9AEB-78BA-9955-259B0700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42" b="99740" l="2051" r="99512">
                        <a14:foregroundMark x1="38867" y1="15495" x2="5859" y2="37240"/>
                        <a14:foregroundMark x1="5859" y1="37240" x2="29980" y2="33594"/>
                        <a14:foregroundMark x1="29980" y1="33594" x2="3809" y2="58594"/>
                        <a14:foregroundMark x1="3809" y1="58594" x2="36621" y2="46094"/>
                        <a14:foregroundMark x1="36621" y1="46094" x2="18750" y2="69661"/>
                        <a14:foregroundMark x1="18750" y1="69661" x2="17578" y2="79557"/>
                        <a14:foregroundMark x1="17578" y1="79557" x2="45898" y2="66146"/>
                        <a14:foregroundMark x1="45898" y1="66146" x2="14063" y2="94792"/>
                        <a14:foregroundMark x1="14063" y1="94792" x2="52441" y2="74870"/>
                        <a14:foregroundMark x1="52441" y1="74870" x2="37402" y2="98307"/>
                        <a14:foregroundMark x1="37402" y1="98307" x2="54590" y2="90625"/>
                        <a14:foregroundMark x1="54590" y1="90625" x2="67090" y2="78646"/>
                        <a14:foregroundMark x1="94336" y1="46484" x2="97559" y2="40755"/>
                        <a14:foregroundMark x1="97559" y1="40755" x2="92480" y2="12500"/>
                        <a14:foregroundMark x1="92480" y1="12500" x2="98828" y2="17188"/>
                        <a14:foregroundMark x1="98828" y1="17188" x2="87598" y2="34635"/>
                        <a14:foregroundMark x1="87598" y1="34635" x2="94824" y2="28125"/>
                        <a14:foregroundMark x1="94824" y1="28125" x2="94727" y2="44010"/>
                        <a14:foregroundMark x1="94727" y1="44010" x2="98340" y2="42188"/>
                        <a14:foregroundMark x1="76953" y1="6380" x2="66797" y2="2995"/>
                        <a14:foregroundMark x1="66797" y1="2995" x2="52148" y2="6771"/>
                        <a14:foregroundMark x1="52148" y1="6771" x2="67676" y2="3255"/>
                        <a14:foregroundMark x1="67676" y1="3255" x2="75195" y2="7422"/>
                        <a14:foregroundMark x1="75195" y1="7422" x2="75586" y2="7813"/>
                        <a14:foregroundMark x1="10742" y1="35286" x2="5566" y2="73047"/>
                        <a14:foregroundMark x1="5566" y1="73047" x2="10449" y2="51693"/>
                        <a14:foregroundMark x1="10449" y1="51693" x2="12695" y2="73177"/>
                        <a14:foregroundMark x1="12695" y1="73177" x2="10156" y2="90234"/>
                        <a14:foregroundMark x1="10156" y1="90234" x2="30176" y2="83984"/>
                        <a14:foregroundMark x1="30176" y1="83984" x2="25000" y2="98568"/>
                        <a14:foregroundMark x1="25000" y1="98568" x2="35742" y2="95833"/>
                        <a14:foregroundMark x1="35742" y1="95833" x2="41797" y2="88932"/>
                        <a14:foregroundMark x1="19043" y1="95964" x2="11426" y2="92188"/>
                        <a14:foregroundMark x1="11426" y1="92188" x2="4785" y2="54167"/>
                        <a14:foregroundMark x1="4785" y1="54167" x2="4492" y2="93359"/>
                        <a14:foregroundMark x1="1465" y1="93359" x2="2246" y2="45443"/>
                        <a14:foregroundMark x1="2246" y1="45443" x2="3027" y2="87891"/>
                        <a14:foregroundMark x1="75195" y1="4036" x2="68848" y2="1042"/>
                        <a14:foregroundMark x1="68848" y1="1042" x2="64160" y2="1693"/>
                        <a14:foregroundMark x1="97949" y1="47396" x2="92285" y2="50911"/>
                        <a14:foregroundMark x1="91309" y1="54167" x2="76855" y2="68620"/>
                        <a14:foregroundMark x1="98535" y1="47005" x2="99512" y2="46484"/>
                        <a14:foregroundMark x1="45605" y1="99740" x2="50195" y2="95833"/>
                        <a14:foregroundMark x1="50195" y1="95833" x2="52441" y2="95573"/>
                        <a14:foregroundMark x1="53418" y1="93229" x2="56152" y2="89714"/>
                        <a14:foregroundMark x1="46875" y1="99740" x2="50488" y2="97135"/>
                        <a14:foregroundMark x1="53320" y1="93880" x2="60254" y2="87109"/>
                        <a14:foregroundMark x1="73535" y1="72917" x2="80566" y2="65365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08" y="539340"/>
            <a:ext cx="8547981" cy="6410985"/>
          </a:xfrm>
          <a:prstGeom prst="rect">
            <a:avLst/>
          </a:prstGeom>
          <a:noFill/>
          <a:effectLst>
            <a:softEdge rad="812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ber one' Sticker | Spreadshirt">
            <a:extLst>
              <a:ext uri="{FF2B5EF4-FFF2-40B4-BE49-F238E27FC236}">
                <a16:creationId xmlns:a16="http://schemas.microsoft.com/office/drawing/2014/main" id="{EC6DE4CC-F00F-15D9-59B4-CC4A9219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25" b="93016" l="10000" r="90000">
                        <a14:foregroundMark x1="48833" y1="8413" x2="54333" y2="7143"/>
                        <a14:foregroundMark x1="54333" y1="7143" x2="54750" y2="7302"/>
                        <a14:foregroundMark x1="55583" y1="8413" x2="61333" y2="13968"/>
                        <a14:foregroundMark x1="61333" y1="13968" x2="69417" y2="30952"/>
                        <a14:foregroundMark x1="69417" y1="30952" x2="72250" y2="43492"/>
                        <a14:foregroundMark x1="72250" y1="43492" x2="72750" y2="53175"/>
                        <a14:foregroundMark x1="72167" y1="39206" x2="69833" y2="30635"/>
                        <a14:foregroundMark x1="69833" y1="30635" x2="69833" y2="30635"/>
                        <a14:foregroundMark x1="64250" y1="17302" x2="67917" y2="22381"/>
                        <a14:foregroundMark x1="67917" y1="22381" x2="64917" y2="17302"/>
                        <a14:foregroundMark x1="46250" y1="6984" x2="36417" y2="14444"/>
                        <a14:foregroundMark x1="36417" y1="14444" x2="28500" y2="35556"/>
                        <a14:foregroundMark x1="28500" y1="35556" x2="28083" y2="37619"/>
                        <a14:foregroundMark x1="28083" y1="39206" x2="27333" y2="59683"/>
                        <a14:foregroundMark x1="27333" y1="59683" x2="32667" y2="80476"/>
                        <a14:foregroundMark x1="32667" y1="80476" x2="33667" y2="82698"/>
                        <a14:foregroundMark x1="72750" y1="54444" x2="68917" y2="73492"/>
                        <a14:foregroundMark x1="68917" y1="73492" x2="64750" y2="84127"/>
                        <a14:foregroundMark x1="64750" y1="84127" x2="53917" y2="93651"/>
                        <a14:foregroundMark x1="53917" y1="93651" x2="44417" y2="93016"/>
                        <a14:foregroundMark x1="44417" y1="93016" x2="40250" y2="90000"/>
                        <a14:foregroundMark x1="40250" y1="90000" x2="34833" y2="82540"/>
                      </a14:backgroundRemoval>
                    </a14:imgEffect>
                    <a14:imgEffect>
                      <a14:colorTemperature colorTemp="344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1892">
            <a:off x="5649224" y="2686334"/>
            <a:ext cx="2380574" cy="124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9 0.01898 L -0.01589 0.01898 C -0.04388 0.00231 0.02474 0.04398 -0.05768 -0.02222 C -0.07279 -0.03449 -0.08893 -0.04259 -0.10482 -0.05116 C -0.12214 -0.06042 -0.13998 -0.06667 -0.15742 -0.07593 C -0.17201 -0.08357 -0.18594 -0.09537 -0.20065 -0.10185 C -0.21511 -0.10833 -0.23008 -0.10995 -0.24479 -0.11435 C -0.34857 -0.14537 -0.22292 -0.11019 -0.33828 -0.14167 C -0.3569 -0.14097 -0.37552 -0.14259 -0.39401 -0.13912 C -0.41042 -0.13588 -0.42643 -0.12685 -0.44271 -0.1213 C -0.47709 -0.10926 -0.4668 -0.11227 -0.49987 -0.1088 L -0.53086 -0.09097 C -0.53477 -0.08866 -0.53867 -0.08681 -0.54245 -0.08403 C -0.54558 -0.08171 -0.54857 -0.0794 -0.5517 -0.07732 C -0.55886 -0.07245 -0.5694 -0.0669 -0.5763 -0.06088 C -0.5806 -0.05718 -0.58451 -0.05232 -0.58867 -0.04838 C -0.59154 -0.04583 -0.59453 -0.04421 -0.59727 -0.04144 C -0.59883 -0.04005 -0.60013 -0.03727 -0.60183 -0.03611 C -0.6043 -0.03403 -0.60703 -0.03333 -0.60964 -0.03195 C -0.61289 -0.02477 -0.61263 -0.02801 -0.61263 -0.02361 " pathEditMode="relative" ptsTypes="AAAAAAAAAAAAAAAAAAAA">
                                      <p:cBhvr>
                                        <p:cTn id="11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US" dirty="0"/>
              <a:t>Sticker Detail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9352602" cy="2329657"/>
          </a:xfrm>
        </p:spPr>
        <p:txBody>
          <a:bodyPr/>
          <a:lstStyle/>
          <a:p>
            <a:pPr algn="ctr"/>
            <a:r>
              <a:rPr lang="en-US" dirty="0"/>
              <a:t>Numbered by order</a:t>
            </a:r>
          </a:p>
          <a:p>
            <a:pPr algn="ctr"/>
            <a:r>
              <a:rPr lang="en-US" dirty="0"/>
              <a:t>Transfer Stickers</a:t>
            </a:r>
          </a:p>
          <a:p>
            <a:pPr algn="ctr"/>
            <a:r>
              <a:rPr lang="en-US" dirty="0"/>
              <a:t>Heat resistant adhesive</a:t>
            </a:r>
          </a:p>
          <a:p>
            <a:pPr algn="ctr"/>
            <a:endParaRPr lang="en-US" dirty="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30335FD-83D9-40F9-BCF7-E66D50AA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May 21, 20XX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5A0E5-9366-506B-93FA-5E41FCC9C7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BD3689-7E71-D984-C5A4-61787E49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AE07A-E9FD-E7F2-D819-2E18EB396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562598">
            <a:off x="6137991" y="1881410"/>
            <a:ext cx="6625508" cy="3726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4F0121-69AF-838B-62C6-9825FC3F86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-227847" y="2641856"/>
            <a:ext cx="6007156" cy="35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2491096" cy="1306157"/>
          </a:xfrm>
        </p:spPr>
        <p:txBody>
          <a:bodyPr lIns="91440" tIns="45720" rIns="91440" bIns="45720" anchor="t"/>
          <a:lstStyle/>
          <a:p>
            <a:r>
              <a:rPr lang="en-US" sz="2000" b="1" dirty="0"/>
              <a:t>Michael</a:t>
            </a:r>
          </a:p>
          <a:p>
            <a:r>
              <a:rPr lang="en-US" dirty="0"/>
              <a:t>Second-year</a:t>
            </a:r>
          </a:p>
          <a:p>
            <a:r>
              <a:rPr lang="en-US" dirty="0"/>
              <a:t>Computer Science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65493"/>
            <a:ext cx="2647667" cy="365125"/>
          </a:xfrm>
        </p:spPr>
        <p:txBody>
          <a:bodyPr/>
          <a:lstStyle/>
          <a:p>
            <a:r>
              <a:rPr lang="en-US"/>
              <a:t>May 21, 2023</a:t>
            </a:r>
          </a:p>
        </p:txBody>
      </p:sp>
      <p:sp>
        <p:nvSpPr>
          <p:cNvPr id="4" name="Text Placeholder 58">
            <a:extLst>
              <a:ext uri="{FF2B5EF4-FFF2-40B4-BE49-F238E27FC236}">
                <a16:creationId xmlns:a16="http://schemas.microsoft.com/office/drawing/2014/main" id="{AAFD64A7-BB75-5C42-09AE-5E2B12105A53}"/>
              </a:ext>
            </a:extLst>
          </p:cNvPr>
          <p:cNvSpPr txBox="1">
            <a:spLocks/>
          </p:cNvSpPr>
          <p:nvPr/>
        </p:nvSpPr>
        <p:spPr>
          <a:xfrm>
            <a:off x="1034661" y="3964731"/>
            <a:ext cx="1868337" cy="15249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Jasmine</a:t>
            </a:r>
          </a:p>
          <a:p>
            <a:r>
              <a:rPr lang="en-US" dirty="0"/>
              <a:t>Second-year</a:t>
            </a:r>
          </a:p>
          <a:p>
            <a:r>
              <a:rPr lang="en-US" dirty="0"/>
              <a:t>Computer Science</a:t>
            </a:r>
          </a:p>
        </p:txBody>
      </p:sp>
      <p:sp>
        <p:nvSpPr>
          <p:cNvPr id="5" name="Text Placeholder 58">
            <a:extLst>
              <a:ext uri="{FF2B5EF4-FFF2-40B4-BE49-F238E27FC236}">
                <a16:creationId xmlns:a16="http://schemas.microsoft.com/office/drawing/2014/main" id="{4BD1703E-DD64-81DC-B1AD-CFDE1BE99A39}"/>
              </a:ext>
            </a:extLst>
          </p:cNvPr>
          <p:cNvSpPr txBox="1">
            <a:spLocks/>
          </p:cNvSpPr>
          <p:nvPr/>
        </p:nvSpPr>
        <p:spPr>
          <a:xfrm>
            <a:off x="3525757" y="2680212"/>
            <a:ext cx="2491096" cy="13734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Max</a:t>
            </a:r>
          </a:p>
          <a:p>
            <a:r>
              <a:rPr lang="en-US" dirty="0"/>
              <a:t>First-year</a:t>
            </a:r>
          </a:p>
          <a:p>
            <a:r>
              <a:rPr lang="en-US" dirty="0"/>
              <a:t>Physics</a:t>
            </a:r>
          </a:p>
        </p:txBody>
      </p:sp>
      <p:pic>
        <p:nvPicPr>
          <p:cNvPr id="7" name="Picture 6" descr="A group of people smiling&#10;&#10;Description automatically generated with low confidence">
            <a:extLst>
              <a:ext uri="{FF2B5EF4-FFF2-40B4-BE49-F238E27FC236}">
                <a16:creationId xmlns:a16="http://schemas.microsoft.com/office/drawing/2014/main" id="{049182E0-6E3D-B06B-CE15-D0B69D2C7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5543" r="8858"/>
          <a:stretch/>
        </p:blipFill>
        <p:spPr>
          <a:xfrm>
            <a:off x="7643285" y="1433034"/>
            <a:ext cx="3527092" cy="34635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/>
              <a:t>Easy to Use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/>
              <a:t>Quick to Assemble</a:t>
            </a:r>
          </a:p>
          <a:p>
            <a:r>
              <a:rPr lang="en-US"/>
              <a:t>Easy to put together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/>
              <a:t>Reusable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/>
              <a:t>Durability</a:t>
            </a:r>
          </a:p>
          <a:p>
            <a:r>
              <a:rPr lang="en-US"/>
              <a:t>Can Disassemble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/>
          <a:lstStyle/>
          <a:p>
            <a:r>
              <a:rPr lang="en-US"/>
              <a:t>Less Parts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/>
          <a:lstStyle/>
          <a:p>
            <a:r>
              <a:rPr lang="en-US"/>
              <a:t>One or no tools</a:t>
            </a:r>
          </a:p>
          <a:p>
            <a:r>
              <a:rPr lang="en-US"/>
              <a:t>Fewer fastener types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/>
          <a:lstStyle/>
          <a:p>
            <a:r>
              <a:rPr lang="en-US"/>
              <a:t>Mistake Prevention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r>
              <a:rPr lang="en-US"/>
              <a:t>Errors are reversable</a:t>
            </a:r>
          </a:p>
          <a:p>
            <a:r>
              <a:rPr lang="en-US"/>
              <a:t>Foolproof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January 10, 2023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172245" y="3645383"/>
            <a:ext cx="191281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/>
              <a:t>No Tools to Set Up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Push in to set the fastener</a:t>
            </a:r>
          </a:p>
          <a:p>
            <a:r>
              <a:rPr lang="en-US" dirty="0"/>
              <a:t>Allen wrench to remove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30632" y="4234131"/>
            <a:ext cx="3076192" cy="365125"/>
          </a:xfrm>
        </p:spPr>
        <p:txBody>
          <a:bodyPr/>
          <a:lstStyle/>
          <a:p>
            <a:r>
              <a:rPr lang="en-US"/>
              <a:t>Preventative Stickers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 dirty="0"/>
              <a:t>Numbered, colored stickers</a:t>
            </a:r>
          </a:p>
          <a:p>
            <a:r>
              <a:rPr lang="en-US" dirty="0"/>
              <a:t>Stickers on fasteners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26336" y="4218499"/>
            <a:ext cx="2640803" cy="365125"/>
          </a:xfrm>
        </p:spPr>
        <p:txBody>
          <a:bodyPr lIns="91440" tIns="45720" rIns="91440" bIns="45720" anchor="t"/>
          <a:lstStyle/>
          <a:p>
            <a:r>
              <a:rPr lang="en-US"/>
              <a:t>Non-Destructive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Fastener doesn’t break</a:t>
            </a:r>
          </a:p>
          <a:p>
            <a:r>
              <a:rPr lang="en-US" dirty="0">
                <a:ea typeface="+mn-lt"/>
                <a:cs typeface="+mn-lt"/>
              </a:rPr>
              <a:t>Wood doesn’t fracture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 lIns="91440" tIns="45720" rIns="91440" bIns="45720" anchor="t"/>
          <a:lstStyle/>
          <a:p>
            <a:r>
              <a:rPr lang="en-US" dirty="0"/>
              <a:t>Simple intuitive push together design that is easily removeable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January 10, 2023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19CADB-78C7-8C82-2479-C10927E7E0FC}"/>
              </a:ext>
            </a:extLst>
          </p:cNvPr>
          <p:cNvGrpSpPr/>
          <p:nvPr/>
        </p:nvGrpSpPr>
        <p:grpSpPr>
          <a:xfrm>
            <a:off x="1307297" y="3257450"/>
            <a:ext cx="780775" cy="775866"/>
            <a:chOff x="1027148" y="1637368"/>
            <a:chExt cx="1577809" cy="1577809"/>
          </a:xfrm>
        </p:grpSpPr>
        <p:pic>
          <p:nvPicPr>
            <p:cNvPr id="5" name="Graphic 4" descr="Wrench with solid fill">
              <a:extLst>
                <a:ext uri="{FF2B5EF4-FFF2-40B4-BE49-F238E27FC236}">
                  <a16:creationId xmlns:a16="http://schemas.microsoft.com/office/drawing/2014/main" id="{4159C298-EF34-B8DB-BB0E-7C250799C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75595" y="1965365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No sign outline">
              <a:extLst>
                <a:ext uri="{FF2B5EF4-FFF2-40B4-BE49-F238E27FC236}">
                  <a16:creationId xmlns:a16="http://schemas.microsoft.com/office/drawing/2014/main" id="{94233143-10E2-FC97-0D9F-C65BE867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148" y="1637368"/>
              <a:ext cx="1577809" cy="1577809"/>
            </a:xfrm>
            <a:prstGeom prst="rect">
              <a:avLst/>
            </a:prstGeom>
          </p:spPr>
        </p:pic>
      </p:grpSp>
      <p:pic>
        <p:nvPicPr>
          <p:cNvPr id="37" name="Graphic 37" descr="Jackhammer with solid fill">
            <a:extLst>
              <a:ext uri="{FF2B5EF4-FFF2-40B4-BE49-F238E27FC236}">
                <a16:creationId xmlns:a16="http://schemas.microsoft.com/office/drawing/2014/main" id="{0AA7D314-98E0-65E7-2588-19B8C644B09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105930" y="3333193"/>
            <a:ext cx="603504" cy="603504"/>
          </a:xfrm>
        </p:spPr>
      </p:pic>
      <p:pic>
        <p:nvPicPr>
          <p:cNvPr id="36" name="Graphic 36" descr="Adhesive Bandage with solid fill">
            <a:extLst>
              <a:ext uri="{FF2B5EF4-FFF2-40B4-BE49-F238E27FC236}">
                <a16:creationId xmlns:a16="http://schemas.microsoft.com/office/drawing/2014/main" id="{6007DE6C-397C-99F7-CA2F-2360F4A788A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270024" y="3333193"/>
            <a:ext cx="603504" cy="603504"/>
          </a:xfr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769C2BC-7DA1-F903-2AB0-7273F453B62E}"/>
              </a:ext>
            </a:extLst>
          </p:cNvPr>
          <p:cNvGrpSpPr/>
          <p:nvPr/>
        </p:nvGrpSpPr>
        <p:grpSpPr>
          <a:xfrm>
            <a:off x="9855129" y="3408634"/>
            <a:ext cx="833573" cy="469851"/>
            <a:chOff x="9574364" y="3440506"/>
            <a:chExt cx="879684" cy="495842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3E411B-0F96-75CE-0F4B-547C63B45F3B}"/>
                </a:ext>
              </a:extLst>
            </p:cNvPr>
            <p:cNvSpPr/>
            <p:nvPr/>
          </p:nvSpPr>
          <p:spPr>
            <a:xfrm>
              <a:off x="10151840" y="3440506"/>
              <a:ext cx="302208" cy="384629"/>
            </a:xfrm>
            <a:custGeom>
              <a:avLst/>
              <a:gdLst>
                <a:gd name="connsiteX0" fmla="*/ 302209 w 302208"/>
                <a:gd name="connsiteY0" fmla="*/ 186820 h 384629"/>
                <a:gd name="connsiteX1" fmla="*/ 269241 w 302208"/>
                <a:gd name="connsiteY1" fmla="*/ 153852 h 384629"/>
                <a:gd name="connsiteX2" fmla="*/ 164841 w 302208"/>
                <a:gd name="connsiteY2" fmla="*/ 153852 h 384629"/>
                <a:gd name="connsiteX3" fmla="*/ 148357 w 302208"/>
                <a:gd name="connsiteY3" fmla="*/ 137917 h 384629"/>
                <a:gd name="connsiteX4" fmla="*/ 164841 w 302208"/>
                <a:gd name="connsiteY4" fmla="*/ 32968 h 384629"/>
                <a:gd name="connsiteX5" fmla="*/ 131873 w 302208"/>
                <a:gd name="connsiteY5" fmla="*/ 0 h 384629"/>
                <a:gd name="connsiteX6" fmla="*/ 98905 w 302208"/>
                <a:gd name="connsiteY6" fmla="*/ 32968 h 384629"/>
                <a:gd name="connsiteX7" fmla="*/ 0 w 302208"/>
                <a:gd name="connsiteY7" fmla="*/ 164841 h 384629"/>
                <a:gd name="connsiteX8" fmla="*/ 0 w 302208"/>
                <a:gd name="connsiteY8" fmla="*/ 340672 h 384629"/>
                <a:gd name="connsiteX9" fmla="*/ 115389 w 302208"/>
                <a:gd name="connsiteY9" fmla="*/ 384630 h 384629"/>
                <a:gd name="connsiteX10" fmla="*/ 214294 w 302208"/>
                <a:gd name="connsiteY10" fmla="*/ 384630 h 384629"/>
                <a:gd name="connsiteX11" fmla="*/ 247262 w 302208"/>
                <a:gd name="connsiteY11" fmla="*/ 351661 h 384629"/>
                <a:gd name="connsiteX12" fmla="*/ 238470 w 302208"/>
                <a:gd name="connsiteY12" fmla="*/ 329683 h 384629"/>
                <a:gd name="connsiteX13" fmla="*/ 241767 w 302208"/>
                <a:gd name="connsiteY13" fmla="*/ 329683 h 384629"/>
                <a:gd name="connsiteX14" fmla="*/ 274735 w 302208"/>
                <a:gd name="connsiteY14" fmla="*/ 296714 h 384629"/>
                <a:gd name="connsiteX15" fmla="*/ 265394 w 302208"/>
                <a:gd name="connsiteY15" fmla="*/ 273636 h 384629"/>
                <a:gd name="connsiteX16" fmla="*/ 291220 w 302208"/>
                <a:gd name="connsiteY16" fmla="*/ 241767 h 384629"/>
                <a:gd name="connsiteX17" fmla="*/ 280780 w 302208"/>
                <a:gd name="connsiteY17" fmla="*/ 217590 h 384629"/>
                <a:gd name="connsiteX18" fmla="*/ 302209 w 302208"/>
                <a:gd name="connsiteY18" fmla="*/ 186820 h 38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2208" h="384629">
                  <a:moveTo>
                    <a:pt x="302209" y="186820"/>
                  </a:moveTo>
                  <a:cubicBezTo>
                    <a:pt x="302209" y="168688"/>
                    <a:pt x="287373" y="153852"/>
                    <a:pt x="269241" y="153852"/>
                  </a:cubicBezTo>
                  <a:lnTo>
                    <a:pt x="164841" y="153852"/>
                  </a:lnTo>
                  <a:cubicBezTo>
                    <a:pt x="156050" y="153852"/>
                    <a:pt x="148907" y="146709"/>
                    <a:pt x="148357" y="137917"/>
                  </a:cubicBezTo>
                  <a:cubicBezTo>
                    <a:pt x="148907" y="128027"/>
                    <a:pt x="164841" y="108246"/>
                    <a:pt x="164841" y="32968"/>
                  </a:cubicBezTo>
                  <a:cubicBezTo>
                    <a:pt x="164841" y="14836"/>
                    <a:pt x="150006" y="0"/>
                    <a:pt x="131873" y="0"/>
                  </a:cubicBezTo>
                  <a:cubicBezTo>
                    <a:pt x="113740" y="0"/>
                    <a:pt x="98905" y="14836"/>
                    <a:pt x="98905" y="32968"/>
                  </a:cubicBezTo>
                  <a:cubicBezTo>
                    <a:pt x="98905" y="116488"/>
                    <a:pt x="1648" y="163742"/>
                    <a:pt x="0" y="164841"/>
                  </a:cubicBezTo>
                  <a:lnTo>
                    <a:pt x="0" y="340672"/>
                  </a:lnTo>
                  <a:cubicBezTo>
                    <a:pt x="39012" y="340672"/>
                    <a:pt x="41760" y="384630"/>
                    <a:pt x="115389" y="384630"/>
                  </a:cubicBezTo>
                  <a:cubicBezTo>
                    <a:pt x="140115" y="384630"/>
                    <a:pt x="214294" y="384630"/>
                    <a:pt x="214294" y="384630"/>
                  </a:cubicBezTo>
                  <a:cubicBezTo>
                    <a:pt x="232426" y="384630"/>
                    <a:pt x="247262" y="369794"/>
                    <a:pt x="247262" y="351661"/>
                  </a:cubicBezTo>
                  <a:cubicBezTo>
                    <a:pt x="247262" y="342870"/>
                    <a:pt x="243965" y="335177"/>
                    <a:pt x="238470" y="329683"/>
                  </a:cubicBezTo>
                  <a:cubicBezTo>
                    <a:pt x="239569" y="329683"/>
                    <a:pt x="240668" y="329683"/>
                    <a:pt x="241767" y="329683"/>
                  </a:cubicBezTo>
                  <a:cubicBezTo>
                    <a:pt x="259900" y="329683"/>
                    <a:pt x="274735" y="314847"/>
                    <a:pt x="274735" y="296714"/>
                  </a:cubicBezTo>
                  <a:cubicBezTo>
                    <a:pt x="274735" y="287923"/>
                    <a:pt x="271439" y="279681"/>
                    <a:pt x="265394" y="273636"/>
                  </a:cubicBezTo>
                  <a:cubicBezTo>
                    <a:pt x="280230" y="270340"/>
                    <a:pt x="291220" y="257152"/>
                    <a:pt x="291220" y="241767"/>
                  </a:cubicBezTo>
                  <a:cubicBezTo>
                    <a:pt x="291220" y="232426"/>
                    <a:pt x="287373" y="223635"/>
                    <a:pt x="280780" y="217590"/>
                  </a:cubicBezTo>
                  <a:cubicBezTo>
                    <a:pt x="293417" y="213195"/>
                    <a:pt x="302209" y="201106"/>
                    <a:pt x="302209" y="186820"/>
                  </a:cubicBezTo>
                  <a:close/>
                </a:path>
              </a:pathLst>
            </a:custGeom>
            <a:solidFill>
              <a:schemeClr val="accent6"/>
            </a:solidFill>
            <a:ln w="5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9325B8-AC70-4D1C-3C52-FDA730F36C95}"/>
                </a:ext>
              </a:extLst>
            </p:cNvPr>
            <p:cNvSpPr/>
            <p:nvPr/>
          </p:nvSpPr>
          <p:spPr>
            <a:xfrm>
              <a:off x="10014472" y="3577873"/>
              <a:ext cx="104399" cy="230777"/>
            </a:xfrm>
            <a:custGeom>
              <a:avLst/>
              <a:gdLst>
                <a:gd name="connsiteX0" fmla="*/ 82421 w 104399"/>
                <a:gd name="connsiteY0" fmla="*/ 0 h 230777"/>
                <a:gd name="connsiteX1" fmla="*/ 0 w 104399"/>
                <a:gd name="connsiteY1" fmla="*/ 0 h 230777"/>
                <a:gd name="connsiteX2" fmla="*/ 0 w 104399"/>
                <a:gd name="connsiteY2" fmla="*/ 230778 h 230777"/>
                <a:gd name="connsiteX3" fmla="*/ 82421 w 104399"/>
                <a:gd name="connsiteY3" fmla="*/ 230778 h 230777"/>
                <a:gd name="connsiteX4" fmla="*/ 104399 w 104399"/>
                <a:gd name="connsiteY4" fmla="*/ 208799 h 230777"/>
                <a:gd name="connsiteX5" fmla="*/ 104399 w 104399"/>
                <a:gd name="connsiteY5" fmla="*/ 21979 h 230777"/>
                <a:gd name="connsiteX6" fmla="*/ 82421 w 104399"/>
                <a:gd name="connsiteY6" fmla="*/ 0 h 23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399" h="230777">
                  <a:moveTo>
                    <a:pt x="82421" y="0"/>
                  </a:moveTo>
                  <a:lnTo>
                    <a:pt x="0" y="0"/>
                  </a:lnTo>
                  <a:lnTo>
                    <a:pt x="0" y="230778"/>
                  </a:lnTo>
                  <a:lnTo>
                    <a:pt x="82421" y="230778"/>
                  </a:lnTo>
                  <a:cubicBezTo>
                    <a:pt x="94509" y="230778"/>
                    <a:pt x="104399" y="220887"/>
                    <a:pt x="104399" y="208799"/>
                  </a:cubicBezTo>
                  <a:lnTo>
                    <a:pt x="104399" y="21979"/>
                  </a:lnTo>
                  <a:cubicBezTo>
                    <a:pt x="104399" y="9890"/>
                    <a:pt x="94509" y="0"/>
                    <a:pt x="82421" y="0"/>
                  </a:cubicBezTo>
                  <a:close/>
                </a:path>
              </a:pathLst>
            </a:custGeom>
            <a:solidFill>
              <a:schemeClr val="accent6"/>
            </a:solidFill>
            <a:ln w="5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67A5A0-5A75-7F11-23B7-F9EE68B9CC5E}"/>
                </a:ext>
              </a:extLst>
            </p:cNvPr>
            <p:cNvSpPr/>
            <p:nvPr/>
          </p:nvSpPr>
          <p:spPr>
            <a:xfrm>
              <a:off x="9674948" y="3622023"/>
              <a:ext cx="75438" cy="75438"/>
            </a:xfrm>
            <a:custGeom>
              <a:avLst/>
              <a:gdLst>
                <a:gd name="connsiteX0" fmla="*/ 75438 w 75438"/>
                <a:gd name="connsiteY0" fmla="*/ 37719 h 75438"/>
                <a:gd name="connsiteX1" fmla="*/ 37719 w 75438"/>
                <a:gd name="connsiteY1" fmla="*/ 75438 h 75438"/>
                <a:gd name="connsiteX2" fmla="*/ 0 w 75438"/>
                <a:gd name="connsiteY2" fmla="*/ 37719 h 75438"/>
                <a:gd name="connsiteX3" fmla="*/ 37719 w 75438"/>
                <a:gd name="connsiteY3" fmla="*/ 0 h 75438"/>
                <a:gd name="connsiteX4" fmla="*/ 75438 w 75438"/>
                <a:gd name="connsiteY4" fmla="*/ 37719 h 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" h="75438">
                  <a:moveTo>
                    <a:pt x="75438" y="37719"/>
                  </a:moveTo>
                  <a:cubicBezTo>
                    <a:pt x="75438" y="58551"/>
                    <a:pt x="58551" y="75438"/>
                    <a:pt x="37719" y="75438"/>
                  </a:cubicBezTo>
                  <a:cubicBezTo>
                    <a:pt x="16887" y="75438"/>
                    <a:pt x="0" y="58551"/>
                    <a:pt x="0" y="37719"/>
                  </a:cubicBezTo>
                  <a:cubicBezTo>
                    <a:pt x="0" y="16887"/>
                    <a:pt x="16887" y="0"/>
                    <a:pt x="37719" y="0"/>
                  </a:cubicBezTo>
                  <a:cubicBezTo>
                    <a:pt x="58551" y="0"/>
                    <a:pt x="75438" y="16887"/>
                    <a:pt x="75438" y="37719"/>
                  </a:cubicBezTo>
                  <a:close/>
                </a:path>
              </a:pathLst>
            </a:custGeom>
            <a:solidFill>
              <a:schemeClr val="accent6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79CA61F-62A2-3BD2-6FF3-B9DD36AF0FFD}"/>
                </a:ext>
              </a:extLst>
            </p:cNvPr>
            <p:cNvSpPr/>
            <p:nvPr/>
          </p:nvSpPr>
          <p:spPr>
            <a:xfrm>
              <a:off x="9876116" y="3622023"/>
              <a:ext cx="75438" cy="75438"/>
            </a:xfrm>
            <a:custGeom>
              <a:avLst/>
              <a:gdLst>
                <a:gd name="connsiteX0" fmla="*/ 75438 w 75438"/>
                <a:gd name="connsiteY0" fmla="*/ 37719 h 75438"/>
                <a:gd name="connsiteX1" fmla="*/ 37719 w 75438"/>
                <a:gd name="connsiteY1" fmla="*/ 75438 h 75438"/>
                <a:gd name="connsiteX2" fmla="*/ 0 w 75438"/>
                <a:gd name="connsiteY2" fmla="*/ 37719 h 75438"/>
                <a:gd name="connsiteX3" fmla="*/ 37719 w 75438"/>
                <a:gd name="connsiteY3" fmla="*/ 0 h 75438"/>
                <a:gd name="connsiteX4" fmla="*/ 75438 w 75438"/>
                <a:gd name="connsiteY4" fmla="*/ 37719 h 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" h="75438">
                  <a:moveTo>
                    <a:pt x="75438" y="37719"/>
                  </a:moveTo>
                  <a:cubicBezTo>
                    <a:pt x="75438" y="58551"/>
                    <a:pt x="58551" y="75438"/>
                    <a:pt x="37719" y="75438"/>
                  </a:cubicBezTo>
                  <a:cubicBezTo>
                    <a:pt x="16887" y="75438"/>
                    <a:pt x="0" y="58551"/>
                    <a:pt x="0" y="37719"/>
                  </a:cubicBezTo>
                  <a:cubicBezTo>
                    <a:pt x="0" y="16887"/>
                    <a:pt x="16887" y="0"/>
                    <a:pt x="37719" y="0"/>
                  </a:cubicBezTo>
                  <a:cubicBezTo>
                    <a:pt x="58551" y="0"/>
                    <a:pt x="75438" y="16887"/>
                    <a:pt x="75438" y="37719"/>
                  </a:cubicBezTo>
                  <a:close/>
                </a:path>
              </a:pathLst>
            </a:custGeom>
            <a:solidFill>
              <a:schemeClr val="accent6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835BE5C-5D09-2B03-B414-66D002E6F552}"/>
                </a:ext>
              </a:extLst>
            </p:cNvPr>
            <p:cNvSpPr/>
            <p:nvPr/>
          </p:nvSpPr>
          <p:spPr>
            <a:xfrm>
              <a:off x="9686263" y="3779185"/>
              <a:ext cx="253974" cy="81724"/>
            </a:xfrm>
            <a:custGeom>
              <a:avLst/>
              <a:gdLst>
                <a:gd name="connsiteX0" fmla="*/ 241402 w 253974"/>
                <a:gd name="connsiteY0" fmla="*/ 0 h 81724"/>
                <a:gd name="connsiteX1" fmla="*/ 231343 w 253974"/>
                <a:gd name="connsiteY1" fmla="*/ 5029 h 81724"/>
                <a:gd name="connsiteX2" fmla="*/ 126987 w 253974"/>
                <a:gd name="connsiteY2" fmla="*/ 55950 h 81724"/>
                <a:gd name="connsiteX3" fmla="*/ 22631 w 253974"/>
                <a:gd name="connsiteY3" fmla="*/ 5029 h 81724"/>
                <a:gd name="connsiteX4" fmla="*/ 12573 w 253974"/>
                <a:gd name="connsiteY4" fmla="*/ 0 h 81724"/>
                <a:gd name="connsiteX5" fmla="*/ 0 w 253974"/>
                <a:gd name="connsiteY5" fmla="*/ 12573 h 81724"/>
                <a:gd name="connsiteX6" fmla="*/ 2515 w 253974"/>
                <a:gd name="connsiteY6" fmla="*/ 20117 h 81724"/>
                <a:gd name="connsiteX7" fmla="*/ 126987 w 253974"/>
                <a:gd name="connsiteY7" fmla="*/ 81725 h 81724"/>
                <a:gd name="connsiteX8" fmla="*/ 251460 w 253974"/>
                <a:gd name="connsiteY8" fmla="*/ 20117 h 81724"/>
                <a:gd name="connsiteX9" fmla="*/ 253975 w 253974"/>
                <a:gd name="connsiteY9" fmla="*/ 12573 h 81724"/>
                <a:gd name="connsiteX10" fmla="*/ 241402 w 253974"/>
                <a:gd name="connsiteY10" fmla="*/ 0 h 8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74" h="81724">
                  <a:moveTo>
                    <a:pt x="241402" y="0"/>
                  </a:moveTo>
                  <a:cubicBezTo>
                    <a:pt x="237001" y="0"/>
                    <a:pt x="233229" y="1886"/>
                    <a:pt x="231343" y="5029"/>
                  </a:cubicBezTo>
                  <a:cubicBezTo>
                    <a:pt x="207455" y="36462"/>
                    <a:pt x="169736" y="55950"/>
                    <a:pt x="126987" y="55950"/>
                  </a:cubicBezTo>
                  <a:cubicBezTo>
                    <a:pt x="84239" y="55950"/>
                    <a:pt x="47149" y="36462"/>
                    <a:pt x="22631" y="5029"/>
                  </a:cubicBezTo>
                  <a:cubicBezTo>
                    <a:pt x="20117" y="1886"/>
                    <a:pt x="16345" y="0"/>
                    <a:pt x="12573" y="0"/>
                  </a:cubicBezTo>
                  <a:cubicBezTo>
                    <a:pt x="5658" y="0"/>
                    <a:pt x="0" y="5658"/>
                    <a:pt x="0" y="12573"/>
                  </a:cubicBezTo>
                  <a:cubicBezTo>
                    <a:pt x="0" y="15088"/>
                    <a:pt x="629" y="17602"/>
                    <a:pt x="2515" y="20117"/>
                  </a:cubicBezTo>
                  <a:cubicBezTo>
                    <a:pt x="31433" y="57836"/>
                    <a:pt x="76067" y="81725"/>
                    <a:pt x="126987" y="81725"/>
                  </a:cubicBezTo>
                  <a:cubicBezTo>
                    <a:pt x="177908" y="81725"/>
                    <a:pt x="222542" y="57836"/>
                    <a:pt x="251460" y="20117"/>
                  </a:cubicBezTo>
                  <a:cubicBezTo>
                    <a:pt x="252717" y="18231"/>
                    <a:pt x="253975" y="15716"/>
                    <a:pt x="253975" y="12573"/>
                  </a:cubicBezTo>
                  <a:cubicBezTo>
                    <a:pt x="253975" y="5658"/>
                    <a:pt x="248317" y="0"/>
                    <a:pt x="241402" y="0"/>
                  </a:cubicBezTo>
                  <a:close/>
                </a:path>
              </a:pathLst>
            </a:custGeom>
            <a:solidFill>
              <a:schemeClr val="accent6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99BE5D0-1276-A37B-12C4-70C3F50FDBA8}"/>
                </a:ext>
              </a:extLst>
            </p:cNvPr>
            <p:cNvSpPr/>
            <p:nvPr/>
          </p:nvSpPr>
          <p:spPr>
            <a:xfrm>
              <a:off x="9574364" y="3458574"/>
              <a:ext cx="477774" cy="477774"/>
            </a:xfrm>
            <a:custGeom>
              <a:avLst/>
              <a:gdLst>
                <a:gd name="connsiteX0" fmla="*/ 238887 w 477774"/>
                <a:gd name="connsiteY0" fmla="*/ 25146 h 477774"/>
                <a:gd name="connsiteX1" fmla="*/ 452628 w 477774"/>
                <a:gd name="connsiteY1" fmla="*/ 238887 h 477774"/>
                <a:gd name="connsiteX2" fmla="*/ 238887 w 477774"/>
                <a:gd name="connsiteY2" fmla="*/ 452628 h 477774"/>
                <a:gd name="connsiteX3" fmla="*/ 25146 w 477774"/>
                <a:gd name="connsiteY3" fmla="*/ 238887 h 477774"/>
                <a:gd name="connsiteX4" fmla="*/ 238887 w 477774"/>
                <a:gd name="connsiteY4" fmla="*/ 25146 h 477774"/>
                <a:gd name="connsiteX5" fmla="*/ 238887 w 477774"/>
                <a:gd name="connsiteY5" fmla="*/ 0 h 477774"/>
                <a:gd name="connsiteX6" fmla="*/ 0 w 477774"/>
                <a:gd name="connsiteY6" fmla="*/ 238887 h 477774"/>
                <a:gd name="connsiteX7" fmla="*/ 238887 w 477774"/>
                <a:gd name="connsiteY7" fmla="*/ 477774 h 477774"/>
                <a:gd name="connsiteX8" fmla="*/ 477774 w 477774"/>
                <a:gd name="connsiteY8" fmla="*/ 238887 h 477774"/>
                <a:gd name="connsiteX9" fmla="*/ 238887 w 477774"/>
                <a:gd name="connsiteY9" fmla="*/ 0 h 477774"/>
                <a:gd name="connsiteX10" fmla="*/ 238887 w 477774"/>
                <a:gd name="connsiteY10" fmla="*/ 0 h 47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774" h="477774">
                  <a:moveTo>
                    <a:pt x="238887" y="25146"/>
                  </a:moveTo>
                  <a:cubicBezTo>
                    <a:pt x="356445" y="25146"/>
                    <a:pt x="452628" y="121329"/>
                    <a:pt x="452628" y="238887"/>
                  </a:cubicBezTo>
                  <a:cubicBezTo>
                    <a:pt x="452628" y="356445"/>
                    <a:pt x="356445" y="452628"/>
                    <a:pt x="238887" y="452628"/>
                  </a:cubicBezTo>
                  <a:cubicBezTo>
                    <a:pt x="121329" y="452628"/>
                    <a:pt x="25146" y="356445"/>
                    <a:pt x="25146" y="238887"/>
                  </a:cubicBezTo>
                  <a:cubicBezTo>
                    <a:pt x="25146" y="121329"/>
                    <a:pt x="121329" y="25146"/>
                    <a:pt x="238887" y="25146"/>
                  </a:cubicBezTo>
                  <a:moveTo>
                    <a:pt x="238887" y="0"/>
                  </a:moveTo>
                  <a:cubicBezTo>
                    <a:pt x="106871" y="0"/>
                    <a:pt x="0" y="106871"/>
                    <a:pt x="0" y="238887"/>
                  </a:cubicBezTo>
                  <a:cubicBezTo>
                    <a:pt x="0" y="370904"/>
                    <a:pt x="106871" y="477774"/>
                    <a:pt x="238887" y="477774"/>
                  </a:cubicBezTo>
                  <a:cubicBezTo>
                    <a:pt x="370904" y="477774"/>
                    <a:pt x="477774" y="370904"/>
                    <a:pt x="477774" y="238887"/>
                  </a:cubicBezTo>
                  <a:cubicBezTo>
                    <a:pt x="477774" y="106871"/>
                    <a:pt x="370904" y="0"/>
                    <a:pt x="238887" y="0"/>
                  </a:cubicBezTo>
                  <a:lnTo>
                    <a:pt x="238887" y="0"/>
                  </a:lnTo>
                  <a:close/>
                </a:path>
              </a:pathLst>
            </a:custGeom>
            <a:solidFill>
              <a:schemeClr val="accent6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F1D33F-4C3B-38E8-A161-BCF33A1E0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5030742" y="3645383"/>
            <a:ext cx="1912820" cy="208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E7D187-267B-F4AE-47AF-1138D6C05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7889240" y="3645383"/>
            <a:ext cx="1905289" cy="208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15" grpId="0" animBg="1"/>
      <p:bldP spid="26" grpId="0" build="p"/>
      <p:bldP spid="31" grpId="0" build="p"/>
      <p:bldP spid="32" grpId="0" build="p"/>
      <p:bldP spid="3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/>
              <a:t>Product Overview</a:t>
            </a: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8"/>
            <a:ext cx="3008630" cy="636682"/>
          </a:xfrm>
        </p:spPr>
        <p:txBody>
          <a:bodyPr/>
          <a:lstStyle/>
          <a:p>
            <a:r>
              <a:rPr lang="en-US"/>
              <a:t>Easy access insert allows for easy installation and simple disassembly</a:t>
            </a:r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/>
          <a:lstStyle/>
          <a:p>
            <a:r>
              <a:rPr lang="en-US" dirty="0"/>
              <a:t>Similar To… but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/>
          <a:lstStyle/>
          <a:p>
            <a:r>
              <a:rPr lang="en-ZA" dirty="0"/>
              <a:t>Screw</a:t>
            </a:r>
          </a:p>
          <a:p>
            <a:r>
              <a:rPr lang="en-ZA" dirty="0"/>
              <a:t>Nail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/>
          <a:lstStyle/>
          <a:p>
            <a:r>
              <a:rPr lang="en-US"/>
              <a:t>Novel Concept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/>
              <a:t>Utilizes a unique release mechanism of internal twisting to reduce the radius of the Fastener reducing the friction holding it in place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January 10</a:t>
            </a:r>
            <a:r>
              <a:rPr lang="en-US" dirty="0"/>
              <a:t>, </a:t>
            </a:r>
            <a:r>
              <a:rPr lang="en-US"/>
              <a:t>2023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C5F99-6DFE-6FDA-31AE-1E4BAF877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-1631771" y="1710102"/>
            <a:ext cx="6625508" cy="3726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6DEE25-792B-DF58-E725-3FBFB4419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28" r="3568"/>
          <a:stretch/>
        </p:blipFill>
        <p:spPr>
          <a:xfrm>
            <a:off x="7723763" y="4048368"/>
            <a:ext cx="3647872" cy="23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January 10</a:t>
            </a:r>
            <a:r>
              <a:rPr lang="en-US" dirty="0"/>
              <a:t>, </a:t>
            </a:r>
            <a:r>
              <a:rPr lang="en-US"/>
              <a:t>2023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73025CE-67F6-B44E-AD30-4DEC4DFE26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651298"/>
                  </p:ext>
                </p:extLst>
              </p:nvPr>
            </p:nvGraphicFramePr>
            <p:xfrm rot="16200000">
              <a:off x="-253384" y="3476926"/>
              <a:ext cx="3672558" cy="156341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3672558" cy="1563418"/>
                    </a:xfrm>
                    <a:prstGeom prst="rect">
                      <a:avLst/>
                    </a:prstGeom>
                  </am3d:spPr>
                  <am3d:camera>
                    <am3d:pos x="0" y="0" z="55717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2934" d="1000000"/>
                    <am3d:preTrans dx="-4362757" dy="-71068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122153" ay="-68918" az="-233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31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73025CE-67F6-B44E-AD30-4DEC4DFE26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253384" y="3476926"/>
                <a:ext cx="3672558" cy="1563418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itle 39">
            <a:extLst>
              <a:ext uri="{FF2B5EF4-FFF2-40B4-BE49-F238E27FC236}">
                <a16:creationId xmlns:a16="http://schemas.microsoft.com/office/drawing/2014/main" id="{F99AC44A-4131-4794-624C-266C0297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/>
              <a:t>Product Overview</a:t>
            </a:r>
          </a:p>
        </p:txBody>
      </p:sp>
      <p:pic>
        <p:nvPicPr>
          <p:cNvPr id="50" name="Picture Placeholder 41" descr="box icon">
            <a:extLst>
              <a:ext uri="{FF2B5EF4-FFF2-40B4-BE49-F238E27FC236}">
                <a16:creationId xmlns:a16="http://schemas.microsoft.com/office/drawing/2014/main" id="{314DAA86-E90A-210B-272A-E6CAD86FDB9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 l="375" r="375"/>
          <a:stretch>
            <a:fillRect/>
          </a:stretch>
        </p:blipFill>
        <p:spPr>
          <a:xfrm>
            <a:off x="4190069" y="1818852"/>
            <a:ext cx="603504" cy="603504"/>
          </a:xfrm>
          <a:prstGeom prst="rect">
            <a:avLst/>
          </a:prstGeom>
        </p:spPr>
      </p:pic>
      <p:sp>
        <p:nvSpPr>
          <p:cNvPr id="51" name="Text Placeholder 75">
            <a:extLst>
              <a:ext uri="{FF2B5EF4-FFF2-40B4-BE49-F238E27FC236}">
                <a16:creationId xmlns:a16="http://schemas.microsoft.com/office/drawing/2014/main" id="{729B556B-E70B-F8C5-8DA6-83347F745C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52" name="Text Placeholder 76">
            <a:extLst>
              <a:ext uri="{FF2B5EF4-FFF2-40B4-BE49-F238E27FC236}">
                <a16:creationId xmlns:a16="http://schemas.microsoft.com/office/drawing/2014/main" id="{667EE6C6-D9B0-86B7-D590-465FC448E4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8"/>
            <a:ext cx="3008630" cy="636682"/>
          </a:xfrm>
        </p:spPr>
        <p:txBody>
          <a:bodyPr/>
          <a:lstStyle/>
          <a:p>
            <a:r>
              <a:rPr lang="en-US"/>
              <a:t>Easy access insert allows for easy installation and simple disassembly</a:t>
            </a:r>
          </a:p>
        </p:txBody>
      </p:sp>
      <p:pic>
        <p:nvPicPr>
          <p:cNvPr id="53" name="Picture Placeholder 42" descr="market icon">
            <a:extLst>
              <a:ext uri="{FF2B5EF4-FFF2-40B4-BE49-F238E27FC236}">
                <a16:creationId xmlns:a16="http://schemas.microsoft.com/office/drawing/2014/main" id="{85A21E2F-3559-11F7-7EB8-065615DF6B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xfrm>
            <a:off x="7913979" y="1818852"/>
            <a:ext cx="603504" cy="603504"/>
          </a:xfrm>
          <a:prstGeom prst="rect">
            <a:avLst/>
          </a:prstGeom>
        </p:spPr>
      </p:pic>
      <p:sp>
        <p:nvSpPr>
          <p:cNvPr id="54" name="Text Placeholder 96">
            <a:extLst>
              <a:ext uri="{FF2B5EF4-FFF2-40B4-BE49-F238E27FC236}">
                <a16:creationId xmlns:a16="http://schemas.microsoft.com/office/drawing/2014/main" id="{C46F4653-8F5A-9D4F-9798-2102DB86B0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/>
          <a:lstStyle/>
          <a:p>
            <a:r>
              <a:rPr lang="en-US" dirty="0"/>
              <a:t>Similar To… but</a:t>
            </a:r>
          </a:p>
        </p:txBody>
      </p:sp>
      <p:sp>
        <p:nvSpPr>
          <p:cNvPr id="55" name="Text Placeholder 95">
            <a:extLst>
              <a:ext uri="{FF2B5EF4-FFF2-40B4-BE49-F238E27FC236}">
                <a16:creationId xmlns:a16="http://schemas.microsoft.com/office/drawing/2014/main" id="{4B36FFEB-B167-7F89-E0B3-0517BA48AD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/>
          <a:lstStyle/>
          <a:p>
            <a:r>
              <a:rPr lang="en-ZA" dirty="0"/>
              <a:t>Screw</a:t>
            </a:r>
          </a:p>
          <a:p>
            <a:r>
              <a:rPr lang="en-ZA" dirty="0"/>
              <a:t>Nail</a:t>
            </a:r>
          </a:p>
        </p:txBody>
      </p:sp>
      <p:pic>
        <p:nvPicPr>
          <p:cNvPr id="56" name="Picture Placeholder 44" descr="clipboard with check list icon">
            <a:extLst>
              <a:ext uri="{FF2B5EF4-FFF2-40B4-BE49-F238E27FC236}">
                <a16:creationId xmlns:a16="http://schemas.microsoft.com/office/drawing/2014/main" id="{C48F73D8-6292-B2EF-767D-5F566DF1DC4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/>
          <a:srcRect l="375" r="375"/>
          <a:stretch>
            <a:fillRect/>
          </a:stretch>
        </p:blipFill>
        <p:spPr>
          <a:xfrm>
            <a:off x="4190069" y="4281832"/>
            <a:ext cx="603504" cy="603504"/>
          </a:xfrm>
          <a:prstGeom prst="rect">
            <a:avLst/>
          </a:prstGeom>
        </p:spPr>
      </p:pic>
      <p:sp>
        <p:nvSpPr>
          <p:cNvPr id="57" name="Text Placeholder 98">
            <a:extLst>
              <a:ext uri="{FF2B5EF4-FFF2-40B4-BE49-F238E27FC236}">
                <a16:creationId xmlns:a16="http://schemas.microsoft.com/office/drawing/2014/main" id="{F4F7B6BF-2B83-8AF8-9C9E-DDA8690757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/>
          <a:lstStyle/>
          <a:p>
            <a:r>
              <a:rPr lang="en-US"/>
              <a:t>Novel Concept</a:t>
            </a:r>
          </a:p>
        </p:txBody>
      </p:sp>
      <p:sp>
        <p:nvSpPr>
          <p:cNvPr id="58" name="Text Placeholder 97">
            <a:extLst>
              <a:ext uri="{FF2B5EF4-FFF2-40B4-BE49-F238E27FC236}">
                <a16:creationId xmlns:a16="http://schemas.microsoft.com/office/drawing/2014/main" id="{6A6C05B9-E53C-6117-D7C1-CBE5E36A24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/>
              <a:t>Utilizes a unique release mechanism of internal twisting to reduce the radius of the Fastener End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830C6B7-7542-2C76-951E-79B1A77F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28" r="3568"/>
          <a:stretch/>
        </p:blipFill>
        <p:spPr>
          <a:xfrm>
            <a:off x="7723763" y="4048368"/>
            <a:ext cx="3647872" cy="23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US"/>
              <a:t>Product Benefits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January 10, 2023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6DBB2A3-A493-15CE-0A44-6473600B01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6205778"/>
                  </p:ext>
                </p:extLst>
              </p:nvPr>
            </p:nvGraphicFramePr>
            <p:xfrm>
              <a:off x="3238145" y="2740545"/>
              <a:ext cx="4741497" cy="20184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41497" cy="2018468"/>
                    </a:xfrm>
                    <a:prstGeom prst="rect">
                      <a:avLst/>
                    </a:prstGeom>
                  </am3d:spPr>
                  <am3d:camera>
                    <am3d:pos x="0" y="0" z="55717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2934" d="1000000"/>
                    <am3d:preTrans dx="-4362757" dy="-71068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122153" ay="-68918" az="-233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27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6DBB2A3-A493-15CE-0A44-6473600B01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8145" y="2740545"/>
                <a:ext cx="4741497" cy="20184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US"/>
              <a:t>Product Benefits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January 10, 2023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6DBB2A3-A493-15CE-0A44-6473600B01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9985157"/>
                  </p:ext>
                </p:extLst>
              </p:nvPr>
            </p:nvGraphicFramePr>
            <p:xfrm>
              <a:off x="4256900" y="2397786"/>
              <a:ext cx="2703986" cy="27039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03986" cy="2703985"/>
                    </a:xfrm>
                    <a:prstGeom prst="rect">
                      <a:avLst/>
                    </a:prstGeom>
                  </am3d:spPr>
                  <am3d:camera>
                    <am3d:pos x="0" y="0" z="55717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2934" d="1000000"/>
                    <am3d:preTrans dx="-4362757" dy="-71068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72358" ay="-5346495" az="-1722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27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6DBB2A3-A493-15CE-0A44-6473600B01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6900" y="2397786"/>
                <a:ext cx="2703986" cy="2703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8602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US"/>
              <a:t>Product Benefits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/>
              <a:t>Spin Quick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January 10, 2023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6DBB2A3-A493-15CE-0A44-6473600B01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0042555"/>
                  </p:ext>
                </p:extLst>
              </p:nvPr>
            </p:nvGraphicFramePr>
            <p:xfrm>
              <a:off x="4456843" y="2569165"/>
              <a:ext cx="2304099" cy="2361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04099" cy="2361226"/>
                    </a:xfrm>
                    <a:prstGeom prst="rect">
                      <a:avLst/>
                    </a:prstGeom>
                  </am3d:spPr>
                  <am3d:camera>
                    <am3d:pos x="0" y="0" z="557172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2934" d="1000000"/>
                    <am3d:preTrans dx="-4362757" dy="-71068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2112" ay="5276540" az="-62426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27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6DBB2A3-A493-15CE-0A44-6473600B01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6843" y="2569165"/>
                <a:ext cx="2304099" cy="2361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069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0</TotalTime>
  <Words>312</Words>
  <Application>Microsoft Office PowerPoint</Application>
  <PresentationFormat>Widescreen</PresentationFormat>
  <Paragraphs>111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 Bold</vt:lpstr>
      <vt:lpstr>Courier New</vt:lpstr>
      <vt:lpstr>Daytona Pro Light</vt:lpstr>
      <vt:lpstr>Office Theme</vt:lpstr>
      <vt:lpstr>Spin Quick: Quick-release Fasteners</vt:lpstr>
      <vt:lpstr>About us</vt:lpstr>
      <vt:lpstr>Problem</vt:lpstr>
      <vt:lpstr>Solution</vt:lpstr>
      <vt:lpstr>Product Overview</vt:lpstr>
      <vt:lpstr>Product Overview</vt:lpstr>
      <vt:lpstr>Product Benefits</vt:lpstr>
      <vt:lpstr>Product Benefits</vt:lpstr>
      <vt:lpstr>Product Benefits</vt:lpstr>
      <vt:lpstr>Product Benefits</vt:lpstr>
      <vt:lpstr>Luxury Models </vt:lpstr>
      <vt:lpstr>Prevention Stickers</vt:lpstr>
      <vt:lpstr>Prevention Stickers</vt:lpstr>
      <vt:lpstr>Sticker Detail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Spin Quick: Quick release Fasteners</dc:title>
  <dc:creator>Mogadam, Jasmine (mogadajh)</dc:creator>
  <cp:lastModifiedBy>Mogadam, Jasmine (mogadajh)</cp:lastModifiedBy>
  <cp:revision>1</cp:revision>
  <dcterms:created xsi:type="dcterms:W3CDTF">2023-02-10T23:51:07Z</dcterms:created>
  <dcterms:modified xsi:type="dcterms:W3CDTF">2023-02-11T01:52:15Z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